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6"/>
  </p:notesMasterIdLst>
  <p:sldIdLst>
    <p:sldId id="272" r:id="rId2"/>
    <p:sldId id="257" r:id="rId3"/>
    <p:sldId id="265" r:id="rId4"/>
    <p:sldId id="259" r:id="rId5"/>
    <p:sldId id="260" r:id="rId6"/>
    <p:sldId id="266" r:id="rId7"/>
    <p:sldId id="261" r:id="rId8"/>
    <p:sldId id="267" r:id="rId9"/>
    <p:sldId id="270" r:id="rId10"/>
    <p:sldId id="271" r:id="rId11"/>
    <p:sldId id="269" r:id="rId12"/>
    <p:sldId id="264" r:id="rId13"/>
    <p:sldId id="263" r:id="rId14"/>
    <p:sldId id="268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1BB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0540504-ADD8-46E4-83FC-5D7DC718928C}" type="datetimeFigureOut">
              <a:rPr lang="en-US"/>
              <a:pPr>
                <a:defRPr/>
              </a:pPr>
              <a:t>2/3/2017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ADB7C20-67A7-41AA-8712-7ED703AAA4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87F90E-B812-4181-865B-9D2A2603926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12A22B7-C4EB-4ED8-B0EB-A0354A4ADBC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595628C-1DA7-42F5-83DB-63BFF7A132D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7BB256F-6925-4A3D-8F7F-C0B85BB72F3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4200CCE-4DA7-40A4-8DA9-D3DB7626942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F325DDD-DCFC-435D-8A32-ACC43514B7A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5E41C76-4C03-4984-A4A7-FE91000CC93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490E1BE-7B4E-437B-BAE2-C464FBFE41E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8E1B34D-1C91-4978-A56A-1CE8A3ACED2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31B95C3-CC8C-4AC1-803E-441534B0046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A4435F9-E1AB-4400-AD16-6CAAF92E866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82C9FE0-B011-4206-963F-3DE07E52668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42FB6F-FB70-4FFF-9636-33FC4650315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2FC467-A7AF-4F05-93BE-7A3182668B5F}" type="datetimeFigureOut">
              <a:rPr lang="en-US" smtClean="0"/>
              <a:pPr>
                <a:defRPr/>
              </a:pPr>
              <a:t>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A8BA9D-3B60-4559-93FF-A5467DE7EB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F641F5-4D9C-4891-93FF-6B1BC9FB80EC}" type="datetimeFigureOut">
              <a:rPr lang="en-US" smtClean="0"/>
              <a:pPr>
                <a:defRPr/>
              </a:pPr>
              <a:t>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C2519B-4990-48DC-B68D-D4FE0547B9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BE4F20-A522-493F-8A54-738747F83413}" type="datetimeFigureOut">
              <a:rPr lang="en-US" smtClean="0"/>
              <a:pPr>
                <a:defRPr/>
              </a:pPr>
              <a:t>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0E1E33-79C5-48B9-920A-FECE61F54B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10DE49-4D71-4A3D-A46F-458529E82A52}" type="datetimeFigureOut">
              <a:rPr lang="en-US" smtClean="0"/>
              <a:pPr>
                <a:defRPr/>
              </a:pPr>
              <a:t>2/3/2017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CF75BD-1EA7-4417-9E8C-C34564F2EF6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524000" y="76200"/>
            <a:ext cx="64770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2012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7FAD74-1246-42F6-A095-D9BE7F538A0F}" type="datetimeFigureOut">
              <a:rPr lang="en-US" smtClean="0"/>
              <a:pPr>
                <a:defRPr/>
              </a:pPr>
              <a:t>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BAE13E-E51E-488B-B3FD-E1C399FC139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B25A55-4E4D-4BDC-A297-C469B5CA585B}" type="datetimeFigureOut">
              <a:rPr lang="en-US" smtClean="0"/>
              <a:pPr>
                <a:defRPr/>
              </a:pPr>
              <a:t>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06D2B-6734-409C-A18C-5D663028B8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0CB3A7-49CA-4D40-BF0B-9C7386E976EC}" type="datetimeFigureOut">
              <a:rPr lang="en-US" smtClean="0"/>
              <a:pPr>
                <a:defRPr/>
              </a:pPr>
              <a:t>2/3/2017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8CD11E-F88E-4876-A961-275D760596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0D5018-0B9D-42B3-AA3E-503CFDF8D242}" type="datetimeFigureOut">
              <a:rPr lang="en-US" smtClean="0"/>
              <a:pPr>
                <a:defRPr/>
              </a:pPr>
              <a:t>2/3/2017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3E8893-E2D7-41BD-87C4-542C8165F6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B23798-2E31-414B-9921-C1F95DC243C6}" type="datetimeFigureOut">
              <a:rPr lang="en-US" smtClean="0"/>
              <a:pPr>
                <a:defRPr/>
              </a:pPr>
              <a:t>2/3/2017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CE6C88-0068-4837-85BC-211DBC7413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59B654-BEAA-4DEC-B802-244EC06E1A2C}" type="datetimeFigureOut">
              <a:rPr lang="en-US" smtClean="0"/>
              <a:pPr>
                <a:defRPr/>
              </a:pPr>
              <a:t>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1D56FE-E0EC-49C9-B501-33DFB56FCA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14F42B-AA53-4DA7-B489-7F6DF9255E03}" type="datetimeFigureOut">
              <a:rPr lang="en-US" smtClean="0"/>
              <a:pPr>
                <a:defRPr/>
              </a:pPr>
              <a:t>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92884B-8B21-42E1-9521-BBB5F5B252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E8123EA-4935-453B-BD47-104C60DB1068}" type="datetimeFigureOut">
              <a:rPr lang="en-US" smtClean="0"/>
              <a:pPr>
                <a:defRPr/>
              </a:pPr>
              <a:t>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D74A5E0-EF3E-49A5-9720-4C56D446A1B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HOA%202015-2016\TO&#193;N%20TU&#7846;N%2031%20-%20TI&#7870;T%20148%20LUY&#7878;N%20T&#7852;P\RhythmOfTheRain-Hoatau_rs38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D:\PICTURES\A___ẢNH\Trang trí POWERPOINT\Backgrounds\Colorful-Birthday-Balloons-Print-Master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13" y="0"/>
            <a:ext cx="91328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842864" y="1553294"/>
            <a:ext cx="716045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Giáo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án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điện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tử</a:t>
            </a:r>
            <a:endParaRPr lang="en-US" sz="5400" b="1" cap="all" dirty="0">
              <a:ln w="9000" cmpd="sng">
                <a:solidFill>
                  <a:srgbClr val="006600"/>
                </a:solidFill>
                <a:prstDash val="solid"/>
              </a:ln>
              <a:solidFill>
                <a:srgbClr val="006600"/>
              </a:solidFill>
              <a:effectLst>
                <a:reflection blurRad="12700" stA="28000" endPos="45000" dist="1000" dir="5400000" sy="-100000" algn="bl" rotWithShape="0"/>
              </a:effectLst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82490" y="10672"/>
            <a:ext cx="5103769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TRƯỜNG TIỂU HỌC ÁI MỘ A</a:t>
            </a:r>
          </a:p>
        </p:txBody>
      </p:sp>
      <p:sp>
        <p:nvSpPr>
          <p:cNvPr id="2053" name="TextBox 8"/>
          <p:cNvSpPr txBox="1">
            <a:spLocks noChangeArrowheads="1"/>
          </p:cNvSpPr>
          <p:nvPr/>
        </p:nvSpPr>
        <p:spPr bwMode="auto">
          <a:xfrm>
            <a:off x="2474913" y="3216275"/>
            <a:ext cx="6353175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>
                <a:latin typeface="Arial" charset="0"/>
                <a:cs typeface="Arial" charset="0"/>
              </a:rPr>
              <a:t>	</a:t>
            </a:r>
            <a:r>
              <a:rPr lang="en-US" sz="3200" b="1" dirty="0" err="1">
                <a:latin typeface="Arial" charset="0"/>
                <a:cs typeface="Arial" charset="0"/>
              </a:rPr>
              <a:t>Môn</a:t>
            </a:r>
            <a:r>
              <a:rPr lang="en-US" sz="3200" b="1" dirty="0">
                <a:latin typeface="Arial" charset="0"/>
                <a:cs typeface="Arial" charset="0"/>
              </a:rPr>
              <a:t>: </a:t>
            </a:r>
            <a:r>
              <a:rPr lang="en-US" sz="3200" dirty="0" err="1">
                <a:latin typeface="Arial" charset="0"/>
                <a:cs typeface="Arial" charset="0"/>
              </a:rPr>
              <a:t>Tiếng</a:t>
            </a:r>
            <a:r>
              <a:rPr lang="en-US" sz="3200" dirty="0">
                <a:latin typeface="Arial" charset="0"/>
                <a:cs typeface="Arial" charset="0"/>
              </a:rPr>
              <a:t> </a:t>
            </a:r>
            <a:r>
              <a:rPr lang="en-US" sz="3200" dirty="0" err="1">
                <a:latin typeface="Arial" charset="0"/>
                <a:cs typeface="Arial" charset="0"/>
              </a:rPr>
              <a:t>Việt</a:t>
            </a:r>
            <a:r>
              <a:rPr lang="en-US" sz="3200" dirty="0">
                <a:latin typeface="Arial" charset="0"/>
                <a:cs typeface="Arial" charset="0"/>
              </a:rPr>
              <a:t> – </a:t>
            </a:r>
            <a:r>
              <a:rPr lang="en-US" sz="3200" dirty="0" err="1">
                <a:latin typeface="Arial" charset="0"/>
                <a:cs typeface="Arial" charset="0"/>
              </a:rPr>
              <a:t>Lớp</a:t>
            </a:r>
            <a:r>
              <a:rPr lang="en-US" sz="3200" dirty="0">
                <a:latin typeface="Arial" charset="0"/>
                <a:cs typeface="Arial" charset="0"/>
              </a:rPr>
              <a:t> 2</a:t>
            </a:r>
          </a:p>
          <a:p>
            <a:r>
              <a:rPr lang="en-US" sz="3200" b="1" dirty="0">
                <a:latin typeface="Arial" charset="0"/>
                <a:cs typeface="Arial" charset="0"/>
              </a:rPr>
              <a:t>	</a:t>
            </a:r>
            <a:r>
              <a:rPr lang="en-US" sz="3200" b="1" dirty="0" err="1">
                <a:latin typeface="Arial" charset="0"/>
                <a:cs typeface="Arial" charset="0"/>
              </a:rPr>
              <a:t>Phân</a:t>
            </a:r>
            <a:r>
              <a:rPr lang="en-US" sz="3200" b="1" dirty="0">
                <a:latin typeface="Arial" charset="0"/>
                <a:cs typeface="Arial" charset="0"/>
              </a:rPr>
              <a:t> </a:t>
            </a:r>
            <a:r>
              <a:rPr lang="en-US" sz="3200" b="1" dirty="0" err="1">
                <a:latin typeface="Arial" charset="0"/>
                <a:cs typeface="Arial" charset="0"/>
              </a:rPr>
              <a:t>môn</a:t>
            </a:r>
            <a:r>
              <a:rPr lang="en-US" sz="3200" b="1" dirty="0">
                <a:latin typeface="Arial" charset="0"/>
                <a:cs typeface="Arial" charset="0"/>
              </a:rPr>
              <a:t>: </a:t>
            </a:r>
            <a:r>
              <a:rPr lang="en-US" sz="3200" dirty="0" err="1" smtClean="0">
                <a:latin typeface="Arial" charset="0"/>
                <a:cs typeface="Arial" charset="0"/>
              </a:rPr>
              <a:t>Tập</a:t>
            </a:r>
            <a:r>
              <a:rPr lang="en-US" sz="3200" dirty="0" smtClean="0">
                <a:latin typeface="Arial" charset="0"/>
                <a:cs typeface="Arial" charset="0"/>
              </a:rPr>
              <a:t> </a:t>
            </a:r>
            <a:r>
              <a:rPr lang="en-US" sz="3200" dirty="0" err="1" smtClean="0">
                <a:latin typeface="Arial" charset="0"/>
                <a:cs typeface="Arial" charset="0"/>
              </a:rPr>
              <a:t>đọc</a:t>
            </a:r>
            <a:endParaRPr lang="en-US" sz="3200" dirty="0">
              <a:latin typeface="Arial" charset="0"/>
              <a:cs typeface="Arial" charset="0"/>
            </a:endParaRPr>
          </a:p>
          <a:p>
            <a:r>
              <a:rPr lang="en-US" sz="3200" b="1" dirty="0">
                <a:latin typeface="Arial" charset="0"/>
                <a:cs typeface="Arial" charset="0"/>
              </a:rPr>
              <a:t>	</a:t>
            </a:r>
            <a:r>
              <a:rPr lang="en-US" sz="3200" b="1" dirty="0" err="1">
                <a:latin typeface="Arial" charset="0"/>
                <a:cs typeface="Arial" charset="0"/>
              </a:rPr>
              <a:t>Tuần</a:t>
            </a:r>
            <a:r>
              <a:rPr lang="en-US" sz="3200" b="1" dirty="0">
                <a:latin typeface="Arial" charset="0"/>
                <a:cs typeface="Arial" charset="0"/>
              </a:rPr>
              <a:t>: </a:t>
            </a:r>
            <a:r>
              <a:rPr lang="en-US" sz="3200" dirty="0" smtClean="0">
                <a:latin typeface="Arial" charset="0"/>
                <a:cs typeface="Arial" charset="0"/>
              </a:rPr>
              <a:t>23</a:t>
            </a:r>
            <a:endParaRPr lang="en-US" sz="3200" dirty="0">
              <a:latin typeface="Arial" charset="0"/>
              <a:cs typeface="Arial" charset="0"/>
            </a:endParaRPr>
          </a:p>
          <a:p>
            <a:endParaRPr lang="en-US" sz="3200" b="1" dirty="0">
              <a:latin typeface="Arial" charset="0"/>
              <a:cs typeface="Arial" charset="0"/>
            </a:endParaRPr>
          </a:p>
          <a:p>
            <a:pPr algn="ctr"/>
            <a:r>
              <a:rPr lang="en-US" sz="3600" b="1" dirty="0" err="1" smtClean="0">
                <a:solidFill>
                  <a:srgbClr val="FF0000"/>
                </a:solidFill>
                <a:cs typeface="Times New Roman" pitchFamily="18" charset="0"/>
              </a:rPr>
              <a:t>Bác</a:t>
            </a:r>
            <a:r>
              <a:rPr lang="en-US" sz="3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cs typeface="Times New Roman" pitchFamily="18" charset="0"/>
              </a:rPr>
              <a:t>sĩ</a:t>
            </a:r>
            <a:r>
              <a:rPr lang="en-US" sz="3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cs typeface="Times New Roman" pitchFamily="18" charset="0"/>
              </a:rPr>
              <a:t>Sói</a:t>
            </a:r>
            <a:endParaRPr lang="en-US" sz="3600" b="1" i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pic>
        <p:nvPicPr>
          <p:cNvPr id="8" name="RhythmOfTheRain-Hoatau_rs38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713" y="41433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57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2" descr="C:\Users\user\Downloads\cho-tien-an-xi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371600"/>
            <a:ext cx="5715000" cy="520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019864" y="790136"/>
            <a:ext cx="3429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Bác</a:t>
            </a:r>
            <a:r>
              <a:rPr lang="en-US" sz="3200" b="1" spc="300" dirty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sĩ</a:t>
            </a:r>
            <a:r>
              <a:rPr lang="en-US" sz="3200" b="1" spc="300" dirty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Sói</a:t>
            </a:r>
            <a:endParaRPr lang="en-US" sz="3200" b="1" spc="300" dirty="0">
              <a:ln w="11430" cmpd="sng">
                <a:solidFill>
                  <a:srgbClr val="FF0000"/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n-lt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70078105-91888s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524000"/>
            <a:ext cx="6781800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019864" y="790136"/>
            <a:ext cx="3429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Bác</a:t>
            </a:r>
            <a:r>
              <a:rPr lang="en-US" sz="3200" b="1" spc="300" dirty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sĩ</a:t>
            </a:r>
            <a:r>
              <a:rPr lang="en-US" sz="3200" b="1" spc="300" dirty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Sói</a:t>
            </a:r>
            <a:endParaRPr lang="en-US" sz="3200" b="1" spc="300" dirty="0">
              <a:ln w="11430" cmpd="sng">
                <a:solidFill>
                  <a:srgbClr val="FF0000"/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n-lt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534400" cy="2667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Nó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bèn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kiếm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một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cặp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kính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đeo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lên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mắt</a:t>
            </a:r>
            <a:r>
              <a:rPr lang="en-US" sz="3800" dirty="0" smtClean="0">
                <a:latin typeface="Times New Roman" pitchFamily="18" charset="0"/>
              </a:rPr>
              <a:t>, </a:t>
            </a:r>
            <a:r>
              <a:rPr lang="en-US" sz="3800" dirty="0" err="1" smtClean="0">
                <a:latin typeface="Times New Roman" pitchFamily="18" charset="0"/>
              </a:rPr>
              <a:t>một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ống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nghe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cặp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vào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cổ</a:t>
            </a:r>
            <a:r>
              <a:rPr lang="en-US" sz="3800" dirty="0" smtClean="0">
                <a:latin typeface="Times New Roman" pitchFamily="18" charset="0"/>
              </a:rPr>
              <a:t>, </a:t>
            </a:r>
            <a:r>
              <a:rPr lang="en-US" sz="3800" dirty="0" err="1" smtClean="0">
                <a:latin typeface="Times New Roman" pitchFamily="18" charset="0"/>
              </a:rPr>
              <a:t>một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áo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choàng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khoác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lên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người</a:t>
            </a:r>
            <a:r>
              <a:rPr lang="en-US" sz="3800" dirty="0" smtClean="0">
                <a:latin typeface="Times New Roman" pitchFamily="18" charset="0"/>
              </a:rPr>
              <a:t>, </a:t>
            </a:r>
            <a:r>
              <a:rPr lang="en-US" sz="3800" dirty="0" err="1" smtClean="0">
                <a:latin typeface="Times New Roman" pitchFamily="18" charset="0"/>
              </a:rPr>
              <a:t>một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chiếc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mũ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theo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chữ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thập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đỏ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chụp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lên</a:t>
            </a:r>
            <a:r>
              <a:rPr lang="en-US" sz="3800" dirty="0" smtClean="0">
                <a:latin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</a:rPr>
              <a:t>đầu</a:t>
            </a:r>
            <a:r>
              <a:rPr lang="en-US" sz="3800" dirty="0" smtClean="0">
                <a:latin typeface="Times New Roman" pitchFamily="18" charset="0"/>
              </a:rPr>
              <a:t>.</a:t>
            </a:r>
          </a:p>
          <a:p>
            <a:pPr>
              <a:buFontTx/>
              <a:buNone/>
              <a:defRPr/>
            </a:pP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19864" y="790136"/>
            <a:ext cx="3429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Bác</a:t>
            </a:r>
            <a:r>
              <a:rPr lang="en-US" sz="3200" b="1" spc="300" dirty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sĩ</a:t>
            </a:r>
            <a:r>
              <a:rPr lang="en-US" sz="3200" b="1" spc="300" dirty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Sói</a:t>
            </a:r>
            <a:endParaRPr lang="en-US" sz="3200" b="1" spc="300" dirty="0">
              <a:ln w="11430" cmpd="sng">
                <a:solidFill>
                  <a:srgbClr val="FF0000"/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n-lt"/>
              <a:cs typeface="+mn-c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8391525" y="1638300"/>
            <a:ext cx="533400" cy="152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5600700" y="2214563"/>
            <a:ext cx="533400" cy="152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840163" y="2795588"/>
            <a:ext cx="533400" cy="152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4953000" y="3200400"/>
            <a:ext cx="228600" cy="533400"/>
            <a:chOff x="4953000" y="3276600"/>
            <a:chExt cx="228600" cy="533400"/>
          </a:xfrm>
        </p:grpSpPr>
        <p:cxnSp>
          <p:nvCxnSpPr>
            <p:cNvPr id="9" name="Straight Connector 8"/>
            <p:cNvCxnSpPr/>
            <p:nvPr/>
          </p:nvCxnSpPr>
          <p:spPr>
            <a:xfrm rot="5400000">
              <a:off x="4762500" y="3467100"/>
              <a:ext cx="533400" cy="15240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4838700" y="3467100"/>
              <a:ext cx="533400" cy="15240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Straight Connector 16"/>
          <p:cNvCxnSpPr/>
          <p:nvPr/>
        </p:nvCxnSpPr>
        <p:spPr>
          <a:xfrm>
            <a:off x="6248400" y="1993900"/>
            <a:ext cx="685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629025" y="2573338"/>
            <a:ext cx="6858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914400" y="3135313"/>
            <a:ext cx="10668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438400" y="3721100"/>
            <a:ext cx="914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ontent Placeholder 2"/>
          <p:cNvSpPr txBox="1">
            <a:spLocks/>
          </p:cNvSpPr>
          <p:nvPr/>
        </p:nvSpPr>
        <p:spPr>
          <a:xfrm>
            <a:off x="457200" y="4114800"/>
            <a:ext cx="7848600" cy="2209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Sói</a:t>
            </a: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rơn</a:t>
            </a: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mon</a:t>
            </a: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men </a:t>
            </a:r>
            <a:r>
              <a:rPr lang="en-US" sz="3800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miếng</a:t>
            </a: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đớp</a:t>
            </a: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đùi</a:t>
            </a: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Ngựa</a:t>
            </a: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Ngựa</a:t>
            </a: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3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dirty="0">
              <a:ln>
                <a:solidFill>
                  <a:schemeClr val="bg1">
                    <a:lumMod val="50000"/>
                  </a:schemeClr>
                </a:solidFill>
              </a:ln>
              <a:solidFill>
                <a:srgbClr val="0D0D0D"/>
              </a:solidFill>
              <a:latin typeface="+mn-lt"/>
              <a:cs typeface="Times New Roman" pitchFamily="18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3530600" y="4379913"/>
            <a:ext cx="533400" cy="152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7924800" y="4379913"/>
            <a:ext cx="533400" cy="152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3568700" y="4989513"/>
            <a:ext cx="533400" cy="152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5"/>
          <p:cNvGrpSpPr>
            <a:grpSpLocks/>
          </p:cNvGrpSpPr>
          <p:nvPr/>
        </p:nvGrpSpPr>
        <p:grpSpPr bwMode="auto">
          <a:xfrm>
            <a:off x="5943600" y="5318125"/>
            <a:ext cx="228600" cy="533400"/>
            <a:chOff x="5887328" y="5777132"/>
            <a:chExt cx="228600" cy="533400"/>
          </a:xfrm>
        </p:grpSpPr>
        <p:cxnSp>
          <p:nvCxnSpPr>
            <p:cNvPr id="47" name="Straight Connector 46"/>
            <p:cNvCxnSpPr/>
            <p:nvPr/>
          </p:nvCxnSpPr>
          <p:spPr>
            <a:xfrm rot="5400000">
              <a:off x="5696828" y="5967632"/>
              <a:ext cx="533400" cy="15240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>
              <a:off x="5773028" y="5967632"/>
              <a:ext cx="533400" cy="15240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Connector 48"/>
          <p:cNvCxnSpPr/>
          <p:nvPr/>
        </p:nvCxnSpPr>
        <p:spPr>
          <a:xfrm>
            <a:off x="1828800" y="4727575"/>
            <a:ext cx="1828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924300" y="4729163"/>
            <a:ext cx="18288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3975100" y="5319713"/>
            <a:ext cx="8382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933700" y="5903913"/>
            <a:ext cx="28956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8" descr="hinh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43000"/>
            <a:ext cx="9144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828800"/>
            <a:ext cx="5562600" cy="4525963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</a:rPr>
              <a:t>Luyện</a:t>
            </a: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</a:rPr>
              <a:t>đọc</a:t>
            </a: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</a:rPr>
              <a:t>nhóm</a:t>
            </a:r>
            <a:endParaRPr lang="en-US" sz="4800" b="1" dirty="0" smtClean="0">
              <a:solidFill>
                <a:srgbClr val="7030A0"/>
              </a:solidFill>
            </a:endParaRPr>
          </a:p>
          <a:p>
            <a:pPr>
              <a:defRPr/>
            </a:pPr>
            <a:endParaRPr lang="en-US" sz="4800" b="1" dirty="0" smtClean="0">
              <a:solidFill>
                <a:srgbClr val="7030A0"/>
              </a:solidFill>
            </a:endParaRPr>
          </a:p>
          <a:p>
            <a:pPr>
              <a:defRPr/>
            </a:pP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</a:rPr>
              <a:t>Thi</a:t>
            </a: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</a:rPr>
              <a:t>đọc</a:t>
            </a: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</a:rPr>
              <a:t>giữa</a:t>
            </a: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</a:rPr>
              <a:t>các</a:t>
            </a: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</a:rPr>
              <a:t>nhóm</a:t>
            </a:r>
            <a:endParaRPr lang="en-US" sz="4800" b="1" dirty="0" smtClean="0">
              <a:solidFill>
                <a:srgbClr val="7030A0"/>
              </a:solidFill>
            </a:endParaRPr>
          </a:p>
          <a:p>
            <a:pPr>
              <a:defRPr/>
            </a:pPr>
            <a:endParaRPr lang="en-US" sz="4800" b="1" dirty="0" smtClean="0">
              <a:solidFill>
                <a:srgbClr val="7030A0"/>
              </a:solidFill>
            </a:endParaRPr>
          </a:p>
          <a:p>
            <a:pPr>
              <a:defRPr/>
            </a:pP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</a:rPr>
              <a:t>Đọc</a:t>
            </a: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</a:rPr>
              <a:t>đồng</a:t>
            </a: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</a:rPr>
              <a:t>thanh</a:t>
            </a:r>
            <a:endParaRPr lang="en-US" sz="4800" b="1" dirty="0">
              <a:solidFill>
                <a:srgbClr val="7030A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19864" y="790136"/>
            <a:ext cx="3429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Bác</a:t>
            </a:r>
            <a:r>
              <a:rPr lang="en-US" sz="3200" b="1" spc="300" dirty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sĩ</a:t>
            </a:r>
            <a:r>
              <a:rPr lang="en-US" sz="3200" b="1" spc="300" dirty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Sói</a:t>
            </a:r>
            <a:endParaRPr lang="en-US" sz="3200" b="1" spc="300" dirty="0">
              <a:ln w="11430" cmpd="sng">
                <a:solidFill>
                  <a:srgbClr val="FF0000"/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1" descr="bckgrnd011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066800"/>
            <a:ext cx="8418513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895600" y="2514600"/>
            <a:ext cx="5257800" cy="3535363"/>
          </a:xfrm>
        </p:spPr>
        <p:txBody>
          <a:bodyPr/>
          <a:lstStyle/>
          <a:p>
            <a:pPr>
              <a:defRPr/>
            </a:pP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Thấy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Cò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lội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ruộng</a:t>
            </a:r>
            <a:r>
              <a:rPr lang="en-US" sz="4000" b="1" dirty="0" smtClean="0">
                <a:solidFill>
                  <a:schemeClr val="tx1"/>
                </a:solidFill>
              </a:rPr>
              <a:t>, </a:t>
            </a:r>
            <a:r>
              <a:rPr lang="en-US" sz="4000" b="1" dirty="0" err="1" smtClean="0">
                <a:solidFill>
                  <a:schemeClr val="tx1"/>
                </a:solidFill>
              </a:rPr>
              <a:t>Cuốc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hỏi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thế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nào</a:t>
            </a:r>
            <a:r>
              <a:rPr lang="en-US" sz="4000" b="1" dirty="0" smtClean="0">
                <a:solidFill>
                  <a:schemeClr val="tx1"/>
                </a:solidFill>
              </a:rPr>
              <a:t>?</a:t>
            </a:r>
          </a:p>
          <a:p>
            <a:pPr>
              <a:defRPr/>
            </a:pP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Câu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trả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lời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của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Cò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chứa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một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lời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khuyên</a:t>
            </a:r>
            <a:r>
              <a:rPr lang="en-US" sz="4000" b="1" dirty="0" smtClean="0">
                <a:solidFill>
                  <a:schemeClr val="tx1"/>
                </a:solidFill>
              </a:rPr>
              <a:t>. </a:t>
            </a:r>
            <a:r>
              <a:rPr lang="en-US" sz="4000" b="1" dirty="0" err="1" smtClean="0">
                <a:solidFill>
                  <a:schemeClr val="tx1"/>
                </a:solidFill>
              </a:rPr>
              <a:t>Lời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khuyên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ấy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là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gì</a:t>
            </a:r>
            <a:r>
              <a:rPr lang="en-US" sz="4000" b="1" dirty="0" smtClean="0">
                <a:solidFill>
                  <a:schemeClr val="tx1"/>
                </a:solidFill>
              </a:rPr>
              <a:t>?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5124" name="TextBox 9"/>
          <p:cNvSpPr txBox="1">
            <a:spLocks noChangeArrowheads="1"/>
          </p:cNvSpPr>
          <p:nvPr/>
        </p:nvSpPr>
        <p:spPr bwMode="auto">
          <a:xfrm>
            <a:off x="1600200" y="1600200"/>
            <a:ext cx="6096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latin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19600" y="4343400"/>
            <a:ext cx="42672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41</a:t>
            </a:r>
          </a:p>
        </p:txBody>
      </p:sp>
      <p:sp>
        <p:nvSpPr>
          <p:cNvPr id="6" name="Flowchart: Punched Tape 5"/>
          <p:cNvSpPr/>
          <p:nvPr/>
        </p:nvSpPr>
        <p:spPr>
          <a:xfrm>
            <a:off x="1371600" y="1447800"/>
            <a:ext cx="6705600" cy="1828800"/>
          </a:xfrm>
          <a:prstGeom prst="flowChartPunchedTap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Bác</a:t>
            </a:r>
            <a:r>
              <a:rPr lang="en-US" sz="7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7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sĩ</a:t>
            </a:r>
            <a:r>
              <a:rPr lang="en-US" sz="7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7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Sói</a:t>
            </a:r>
            <a:endParaRPr lang="en-US" sz="7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BAC SI SO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1371600"/>
            <a:ext cx="3960315" cy="5181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95600" y="228600"/>
            <a:ext cx="3429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Bác</a:t>
            </a:r>
            <a:r>
              <a:rPr lang="en-US" sz="3200" b="1" spc="300" dirty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sĩ</a:t>
            </a:r>
            <a:r>
              <a:rPr lang="en-US" sz="3200" b="1" spc="300" dirty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Sói</a:t>
            </a:r>
            <a:endParaRPr lang="en-US" sz="3200" b="1" spc="300" dirty="0">
              <a:ln w="11430" cmpd="sng">
                <a:solidFill>
                  <a:srgbClr val="FF0000"/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19864" y="939225"/>
            <a:ext cx="3429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Bác</a:t>
            </a:r>
            <a:r>
              <a:rPr lang="en-US" sz="3200" b="1" spc="300" dirty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sĩ</a:t>
            </a:r>
            <a:r>
              <a:rPr lang="en-US" sz="3200" b="1" spc="300" dirty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Sói</a:t>
            </a:r>
            <a:endParaRPr lang="en-US" sz="3200" b="1" spc="300" dirty="0">
              <a:ln w="11430" cmpd="sng">
                <a:solidFill>
                  <a:srgbClr val="FF0000"/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n-lt"/>
              <a:cs typeface="+mn-cs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762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</a:rPr>
              <a:t>Đọc</a:t>
            </a: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</a:rPr>
              <a:t>nối</a:t>
            </a: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</a:rPr>
              <a:t>tiếp</a:t>
            </a: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</a:rPr>
              <a:t>câu</a:t>
            </a:r>
            <a:endParaRPr lang="en-US" sz="4800" b="1" dirty="0" smtClean="0">
              <a:solidFill>
                <a:srgbClr val="7030A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2209801" y="3884612"/>
            <a:ext cx="45720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19" name="TextBox 5"/>
          <p:cNvSpPr txBox="1">
            <a:spLocks noChangeArrowheads="1"/>
          </p:cNvSpPr>
          <p:nvPr/>
        </p:nvSpPr>
        <p:spPr bwMode="auto">
          <a:xfrm>
            <a:off x="1524000" y="1371600"/>
            <a:ext cx="236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61BBA"/>
                </a:solidFill>
                <a:latin typeface="Times New Roman" pitchFamily="18" charset="0"/>
                <a:cs typeface="Times New Roman" pitchFamily="18" charset="0"/>
              </a:rPr>
              <a:t>Luyện đọc</a:t>
            </a:r>
          </a:p>
        </p:txBody>
      </p:sp>
      <p:sp>
        <p:nvSpPr>
          <p:cNvPr id="9220" name="TextBox 6"/>
          <p:cNvSpPr txBox="1">
            <a:spLocks noChangeArrowheads="1"/>
          </p:cNvSpPr>
          <p:nvPr/>
        </p:nvSpPr>
        <p:spPr bwMode="auto">
          <a:xfrm>
            <a:off x="5410200" y="1371600"/>
            <a:ext cx="236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61BBA"/>
                </a:solidFill>
                <a:latin typeface="Times New Roman" pitchFamily="18" charset="0"/>
                <a:cs typeface="Times New Roman" pitchFamily="18" charset="0"/>
              </a:rPr>
              <a:t>Tìm hiểu bài</a:t>
            </a:r>
          </a:p>
        </p:txBody>
      </p:sp>
      <p:sp>
        <p:nvSpPr>
          <p:cNvPr id="8" name="Rectangle 7"/>
          <p:cNvSpPr/>
          <p:nvPr/>
        </p:nvSpPr>
        <p:spPr>
          <a:xfrm>
            <a:off x="3019864" y="790136"/>
            <a:ext cx="3429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Bác</a:t>
            </a:r>
            <a:r>
              <a:rPr lang="en-US" sz="3200" b="1" spc="300" dirty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sĩ</a:t>
            </a:r>
            <a:r>
              <a:rPr lang="en-US" sz="3200" b="1" spc="300" dirty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Sói</a:t>
            </a:r>
            <a:endParaRPr lang="en-US" sz="3200" b="1" spc="300" dirty="0">
              <a:ln w="11430" cmpd="sng">
                <a:solidFill>
                  <a:srgbClr val="FF0000"/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n-lt"/>
              <a:cs typeface="+mn-cs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990600" y="1905000"/>
            <a:ext cx="30480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toan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rỏ dãi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khoan thai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phát hiện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bình tĩnh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chữa giúp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bác sĩ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bật ngửa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vỡ tan</a:t>
            </a:r>
          </a:p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219200" y="2438400"/>
            <a:ext cx="6096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490663" y="3413125"/>
            <a:ext cx="6096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447800" y="3898900"/>
            <a:ext cx="381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944688" y="4419600"/>
            <a:ext cx="6096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524000" y="2943225"/>
            <a:ext cx="5334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143000" y="4876800"/>
            <a:ext cx="685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758950" y="5353050"/>
            <a:ext cx="2286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066800" y="5842000"/>
            <a:ext cx="5334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066800" y="6324600"/>
            <a:ext cx="457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720850" y="6323013"/>
            <a:ext cx="381000" cy="15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90600"/>
          </a:xfrm>
        </p:spPr>
        <p:txBody>
          <a:bodyPr/>
          <a:lstStyle/>
          <a:p>
            <a:pPr>
              <a:defRPr/>
            </a:pP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</a:rPr>
              <a:t>Đọc</a:t>
            </a: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</a:rPr>
              <a:t>nối</a:t>
            </a: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</a:rPr>
              <a:t>tiếp</a:t>
            </a: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</a:rPr>
              <a:t>đoạn</a:t>
            </a:r>
            <a:endParaRPr lang="en-US" sz="4800" b="1" dirty="0">
              <a:solidFill>
                <a:srgbClr val="7030A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19864" y="790136"/>
            <a:ext cx="3429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Bác</a:t>
            </a:r>
            <a:r>
              <a:rPr lang="en-US" sz="3200" b="1" spc="300" dirty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sĩ</a:t>
            </a:r>
            <a:r>
              <a:rPr lang="en-US" sz="3200" b="1" spc="300" dirty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Sói</a:t>
            </a:r>
            <a:endParaRPr lang="en-US" sz="3200" b="1" spc="300" dirty="0">
              <a:ln w="11430" cmpd="sng">
                <a:solidFill>
                  <a:srgbClr val="FF0000"/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n-lt"/>
              <a:cs typeface="+mn-cs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14400" y="2514600"/>
            <a:ext cx="7467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Times New Roman" pitchFamily="18" charset="0"/>
                <a:cs typeface="Times New Roman" pitchFamily="18" charset="0"/>
              </a:rPr>
              <a:t>Đoạn 1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i="1">
                <a:latin typeface="Times New Roman" pitchFamily="18" charset="0"/>
                <a:cs typeface="Times New Roman" pitchFamily="18" charset="0"/>
              </a:rPr>
              <a:t>Thấy Ngựa đang ăn cỏ… tiến về phía Ngựa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14400" y="3951288"/>
            <a:ext cx="7467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Times New Roman" pitchFamily="18" charset="0"/>
                <a:cs typeface="Times New Roman" pitchFamily="18" charset="0"/>
              </a:rPr>
              <a:t>Đoạn 2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i="1">
                <a:latin typeface="Times New Roman" pitchFamily="18" charset="0"/>
                <a:cs typeface="Times New Roman" pitchFamily="18" charset="0"/>
              </a:rPr>
              <a:t>Sói đến gần… Phiền ông xem giúp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14400" y="5387975"/>
            <a:ext cx="4673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latin typeface="Times New Roman" pitchFamily="18" charset="0"/>
                <a:cs typeface="Times New Roman" pitchFamily="18" charset="0"/>
              </a:rPr>
              <a:t>Đoạn 3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: Phần còn lại.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19864" y="790136"/>
            <a:ext cx="3429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Bác</a:t>
            </a:r>
            <a:r>
              <a:rPr lang="en-US" sz="3200" b="1" spc="300" dirty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sĩ</a:t>
            </a:r>
            <a:r>
              <a:rPr lang="en-US" sz="3200" b="1" spc="300" dirty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Sói</a:t>
            </a:r>
            <a:endParaRPr lang="en-US" sz="3200" b="1" spc="300" dirty="0">
              <a:ln w="11430" cmpd="sng">
                <a:solidFill>
                  <a:srgbClr val="FF0000"/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n-lt"/>
              <a:cs typeface="+mn-c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2058194" y="3885406"/>
            <a:ext cx="457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8" name="TextBox 5"/>
          <p:cNvSpPr txBox="1">
            <a:spLocks noChangeArrowheads="1"/>
          </p:cNvSpPr>
          <p:nvPr/>
        </p:nvSpPr>
        <p:spPr bwMode="auto">
          <a:xfrm>
            <a:off x="1524000" y="1371600"/>
            <a:ext cx="236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61BBA"/>
                </a:solidFill>
                <a:latin typeface="Times New Roman" pitchFamily="18" charset="0"/>
                <a:cs typeface="Times New Roman" pitchFamily="18" charset="0"/>
              </a:rPr>
              <a:t>Luyện đọc</a:t>
            </a:r>
          </a:p>
        </p:txBody>
      </p:sp>
      <p:sp>
        <p:nvSpPr>
          <p:cNvPr id="11269" name="TextBox 6"/>
          <p:cNvSpPr txBox="1">
            <a:spLocks noChangeArrowheads="1"/>
          </p:cNvSpPr>
          <p:nvPr/>
        </p:nvSpPr>
        <p:spPr bwMode="auto">
          <a:xfrm>
            <a:off x="5410200" y="1371600"/>
            <a:ext cx="236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61BBA"/>
                </a:solidFill>
                <a:latin typeface="Times New Roman" pitchFamily="18" charset="0"/>
                <a:cs typeface="Times New Roman" pitchFamily="18" charset="0"/>
              </a:rPr>
              <a:t>Tìm hiểu bài</a:t>
            </a:r>
          </a:p>
        </p:txBody>
      </p:sp>
      <p:sp>
        <p:nvSpPr>
          <p:cNvPr id="11270" name="TextBox 7"/>
          <p:cNvSpPr txBox="1">
            <a:spLocks noChangeArrowheads="1"/>
          </p:cNvSpPr>
          <p:nvPr/>
        </p:nvSpPr>
        <p:spPr bwMode="auto">
          <a:xfrm>
            <a:off x="990600" y="1905000"/>
            <a:ext cx="30480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toan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rỏ dãi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khoan thai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phát hiện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bình tĩnh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chữa giúp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bác sĩ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bật ngửa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vỡ tan</a:t>
            </a:r>
          </a:p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19200" y="2438400"/>
            <a:ext cx="6096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490663" y="3413125"/>
            <a:ext cx="6096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447800" y="3898900"/>
            <a:ext cx="381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944688" y="4419600"/>
            <a:ext cx="6096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524000" y="2943225"/>
            <a:ext cx="5334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143000" y="4876800"/>
            <a:ext cx="685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758950" y="5353050"/>
            <a:ext cx="2286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066800" y="5842000"/>
            <a:ext cx="5334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066800" y="6324600"/>
            <a:ext cx="457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720850" y="6323013"/>
            <a:ext cx="381000" cy="15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029200" y="1905000"/>
            <a:ext cx="39624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Khoan thai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Phát hiện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Bình tĩnh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Làm phúc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Đá một cú trời giáng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19864" y="790136"/>
            <a:ext cx="3429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Bác</a:t>
            </a:r>
            <a:r>
              <a:rPr lang="en-US" sz="3200" b="1" spc="300" dirty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sĩ</a:t>
            </a:r>
            <a:r>
              <a:rPr lang="en-US" sz="3200" b="1" spc="300" dirty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en-US" sz="3200" b="1" spc="300" dirty="0" err="1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Sói</a:t>
            </a:r>
            <a:endParaRPr lang="en-US" sz="3200" b="1" spc="300" dirty="0">
              <a:ln w="11430" cmpd="sng">
                <a:solidFill>
                  <a:srgbClr val="FF0000"/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n-lt"/>
              <a:cs typeface="+mn-cs"/>
            </a:endParaRPr>
          </a:p>
        </p:txBody>
      </p:sp>
      <p:pic>
        <p:nvPicPr>
          <p:cNvPr id="5" name="Picture 2" descr="C:\Users\user\Downloads\2466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524000"/>
            <a:ext cx="6475413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0296&quot;&gt;&lt;/object&gt;&lt;object type=&quot;2&quot; unique_id=&quot;10297&quot;&gt;&lt;object type=&quot;3&quot; unique_id=&quot;10298&quot;&gt;&lt;property id=&quot;20148&quot; value=&quot;5&quot;/&gt;&lt;property id=&quot;20300&quot; value=&quot;Slide 1 - &amp;quot;GIÁO ÁN ĐIỆN TỬ&amp;quot;&quot;/&gt;&lt;property id=&quot;20307&quot; value=&quot;256&quot;/&gt;&lt;/object&gt;&lt;object type=&quot;3&quot; unique_id=&quot;10299&quot;&gt;&lt;property id=&quot;20148&quot; value=&quot;5&quot;/&gt;&lt;property id=&quot;20300&quot; value=&quot;Slide 2&quot;/&gt;&lt;property id=&quot;20307&quot; value=&quot;257&quot;/&gt;&lt;/object&gt;&lt;object type=&quot;3&quot; unique_id=&quot;10300&quot;&gt;&lt;property id=&quot;20148&quot; value=&quot;5&quot;/&gt;&lt;property id=&quot;20300&quot; value=&quot;Slide 3&quot;/&gt;&lt;property id=&quot;20307&quot; value=&quot;265&quot;/&gt;&lt;/object&gt;&lt;object type=&quot;3&quot; unique_id=&quot;10301&quot;&gt;&lt;property id=&quot;20148&quot; value=&quot;5&quot;/&gt;&lt;property id=&quot;20300&quot; value=&quot;Slide 4&quot;/&gt;&lt;property id=&quot;20307&quot; value=&quot;259&quot;/&gt;&lt;/object&gt;&lt;object type=&quot;3&quot; unique_id=&quot;10302&quot;&gt;&lt;property id=&quot;20148&quot; value=&quot;5&quot;/&gt;&lt;property id=&quot;20300&quot; value=&quot;Slide 5&quot;/&gt;&lt;property id=&quot;20307&quot; value=&quot;260&quot;/&gt;&lt;/object&gt;&lt;object type=&quot;3&quot; unique_id=&quot;10303&quot;&gt;&lt;property id=&quot;20148&quot; value=&quot;5&quot;/&gt;&lt;property id=&quot;20300&quot; value=&quot;Slide 6&quot;/&gt;&lt;property id=&quot;20307&quot; value=&quot;266&quot;/&gt;&lt;/object&gt;&lt;object type=&quot;3&quot; unique_id=&quot;10304&quot;&gt;&lt;property id=&quot;20148&quot; value=&quot;5&quot;/&gt;&lt;property id=&quot;20300&quot; value=&quot;Slide 7&quot;/&gt;&lt;property id=&quot;20307&quot; value=&quot;261&quot;/&gt;&lt;/object&gt;&lt;object type=&quot;3&quot; unique_id=&quot;10305&quot;&gt;&lt;property id=&quot;20148&quot; value=&quot;5&quot;/&gt;&lt;property id=&quot;20300&quot; value=&quot;Slide 8&quot;/&gt;&lt;property id=&quot;20307&quot; value=&quot;267&quot;/&gt;&lt;/object&gt;&lt;object type=&quot;3&quot; unique_id=&quot;10306&quot;&gt;&lt;property id=&quot;20148&quot; value=&quot;5&quot;/&gt;&lt;property id=&quot;20300&quot; value=&quot;Slide 9&quot;/&gt;&lt;property id=&quot;20307&quot; value=&quot;270&quot;/&gt;&lt;/object&gt;&lt;object type=&quot;3&quot; unique_id=&quot;10307&quot;&gt;&lt;property id=&quot;20148&quot; value=&quot;5&quot;/&gt;&lt;property id=&quot;20300&quot; value=&quot;Slide 10&quot;/&gt;&lt;property id=&quot;20307&quot; value=&quot;271&quot;/&gt;&lt;/object&gt;&lt;object type=&quot;3&quot; unique_id=&quot;10308&quot;&gt;&lt;property id=&quot;20148&quot; value=&quot;5&quot;/&gt;&lt;property id=&quot;20300&quot; value=&quot;Slide 11&quot;/&gt;&lt;property id=&quot;20307&quot; value=&quot;269&quot;/&gt;&lt;/object&gt;&lt;object type=&quot;3&quot; unique_id=&quot;10309&quot;&gt;&lt;property id=&quot;20148&quot; value=&quot;5&quot;/&gt;&lt;property id=&quot;20300&quot; value=&quot;Slide 12&quot;/&gt;&lt;property id=&quot;20307&quot; value=&quot;264&quot;/&gt;&lt;/object&gt;&lt;object type=&quot;3&quot; unique_id=&quot;10310&quot;&gt;&lt;property id=&quot;20148&quot; value=&quot;5&quot;/&gt;&lt;property id=&quot;20300&quot; value=&quot;Slide 13&quot;/&gt;&lt;property id=&quot;20307&quot; value=&quot;263&quot;/&gt;&lt;/object&gt;&lt;object type=&quot;3&quot; unique_id=&quot;10311&quot;&gt;&lt;property id=&quot;20148&quot; value=&quot;5&quot;/&gt;&lt;property id=&quot;20300&quot; value=&quot;Slide 14&quot;/&gt;&lt;property id=&quot;20307&quot; value=&quot;26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593</TotalTime>
  <Words>267</Words>
  <Application>Microsoft Office PowerPoint</Application>
  <PresentationFormat>On-screen Show (4:3)</PresentationFormat>
  <Paragraphs>74</Paragraphs>
  <Slides>14</Slides>
  <Notes>13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GIÁO ÁN ĐIỆN TỬ</dc:title>
  <dc:creator>User</dc:creator>
  <cp:lastModifiedBy>Administrator</cp:lastModifiedBy>
  <cp:revision>46</cp:revision>
  <dcterms:created xsi:type="dcterms:W3CDTF">2012-02-18T04:17:32Z</dcterms:created>
  <dcterms:modified xsi:type="dcterms:W3CDTF">2017-02-03T10:17:45Z</dcterms:modified>
</cp:coreProperties>
</file>